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288" r:id="rId3"/>
    <p:sldId id="293" r:id="rId4"/>
    <p:sldId id="291" r:id="rId5"/>
    <p:sldId id="292" r:id="rId6"/>
    <p:sldId id="294" r:id="rId7"/>
    <p:sldId id="295" r:id="rId8"/>
    <p:sldId id="296" r:id="rId9"/>
    <p:sldId id="289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pos="380" userDrawn="1">
          <p15:clr>
            <a:srgbClr val="A4A3A4"/>
          </p15:clr>
        </p15:guide>
        <p15:guide id="3" pos="5624" userDrawn="1">
          <p15:clr>
            <a:srgbClr val="A4A3A4"/>
          </p15:clr>
        </p15:guide>
        <p15:guide id="4" orient="horz" pos="1003" userDrawn="1">
          <p15:clr>
            <a:srgbClr val="A4A3A4"/>
          </p15:clr>
        </p15:guide>
        <p15:guide id="5" orient="horz" pos="1321" userDrawn="1">
          <p15:clr>
            <a:srgbClr val="A4A3A4"/>
          </p15:clr>
        </p15:guide>
        <p15:guide id="6" orient="horz" pos="396" userDrawn="1">
          <p15:clr>
            <a:srgbClr val="A4A3A4"/>
          </p15:clr>
        </p15:guide>
        <p15:guide id="7" orient="horz" pos="164" userDrawn="1">
          <p15:clr>
            <a:srgbClr val="A4A3A4"/>
          </p15:clr>
        </p15:guide>
        <p15:guide id="8" pos="5054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orient="horz" pos="42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966" y="60"/>
      </p:cViewPr>
      <p:guideLst>
        <p:guide orient="horz" pos="4020"/>
        <p:guide pos="380"/>
        <p:guide pos="5624"/>
        <p:guide orient="horz" pos="1003"/>
        <p:guide orient="horz" pos="1321"/>
        <p:guide orient="horz" pos="396"/>
        <p:guide orient="horz" pos="164"/>
        <p:guide pos="5054"/>
        <p:guide orient="horz" pos="4156"/>
        <p:guide orient="horz" pos="2160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37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Sweco Sans" panose="00000500000000000000" pitchFamily="50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66789-7B4A-4F00-9286-DDD8ED65D568}" type="datetimeFigureOut">
              <a:rPr lang="sv-SE" smtClean="0">
                <a:latin typeface="Sweco Sans" panose="00000500000000000000" pitchFamily="50" charset="0"/>
              </a:rPr>
              <a:t>2016-09-26</a:t>
            </a:fld>
            <a:endParaRPr lang="sv-SE" dirty="0">
              <a:latin typeface="Sweco Sans" panose="00000500000000000000" pitchFamily="50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Sweco Sans" panose="00000500000000000000" pitchFamily="50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7E181-C03F-4811-9B36-CB7788F180BA}" type="slidenum">
              <a:rPr lang="sv-SE" smtClean="0">
                <a:latin typeface="Sweco Sans" panose="00000500000000000000" pitchFamily="50" charset="0"/>
              </a:rPr>
              <a:t>‹#›</a:t>
            </a:fld>
            <a:endParaRPr lang="sv-SE" dirty="0">
              <a:latin typeface="Sweco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18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weco Sans" panose="00000500000000000000" pitchFamily="50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weco Sans" panose="00000500000000000000" pitchFamily="50" charset="0"/>
              </a:defRPr>
            </a:lvl1pPr>
          </a:lstStyle>
          <a:p>
            <a:fld id="{7F3F61B6-EEAE-45CF-BC26-93497CBA11EE}" type="datetimeFigureOut">
              <a:rPr lang="sv-SE" smtClean="0"/>
              <a:pPr/>
              <a:t>2016-09-26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weco Sans" panose="00000500000000000000" pitchFamily="50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weco Sans" panose="00000500000000000000" pitchFamily="50" charset="0"/>
              </a:defRPr>
            </a:lvl1pPr>
          </a:lstStyle>
          <a:p>
            <a:fld id="{7850F7A7-DA63-4A74-9242-8131DBB6E08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277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(1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BED36C-5960-48EB-A283-4AF38C7BA0A5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2457" y="260569"/>
            <a:ext cx="90249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52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(3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D9FD24-A382-42EA-92A8-5177F8A191AF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2457" y="260569"/>
            <a:ext cx="90249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0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med bild (1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>
            <a:lvl1pPr marL="9450" indent="0" algn="ctr">
              <a:buNone/>
              <a:defRPr sz="75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244FAC-9895-4BAB-B00A-818C454E16CC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2457" y="260569"/>
            <a:ext cx="90249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7556210" y="261313"/>
            <a:ext cx="1372500" cy="41625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9450" indent="0">
              <a:buNone/>
              <a:defRPr sz="100"/>
            </a:lvl1pPr>
          </a:lstStyle>
          <a:p>
            <a:pPr lvl="0"/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54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54225"/>
            <a:ext cx="5841206" cy="2387600"/>
          </a:xfrm>
        </p:spPr>
        <p:txBody>
          <a:bodyPr anchor="t">
            <a:normAutofit/>
          </a:bodyPr>
          <a:lstStyle>
            <a:lvl1pPr algn="l">
              <a:defRPr sz="1800" cap="all" baseline="0">
                <a:solidFill>
                  <a:schemeClr val="accent3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BA91-6427-4B75-A109-F62270945E19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656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(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54225"/>
            <a:ext cx="5841206" cy="2387600"/>
          </a:xfrm>
        </p:spPr>
        <p:txBody>
          <a:bodyPr anchor="t">
            <a:normAutofit/>
          </a:bodyPr>
          <a:lstStyle>
            <a:lvl1pPr algn="l">
              <a:defRPr sz="1800" cap="all" baseline="0">
                <a:solidFill>
                  <a:schemeClr val="accent3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557C22-1542-490E-A4A4-8BB8EA2F367C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83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(3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54225"/>
            <a:ext cx="5841206" cy="2387600"/>
          </a:xfrm>
        </p:spPr>
        <p:txBody>
          <a:bodyPr anchor="t">
            <a:normAutofit/>
          </a:bodyPr>
          <a:lstStyle>
            <a:lvl1pPr algn="l">
              <a:defRPr sz="1800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985D5F-AF4D-4B2F-ABAD-745A6DBEB955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72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(4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16125"/>
            <a:ext cx="2983706" cy="2387600"/>
          </a:xfrm>
        </p:spPr>
        <p:txBody>
          <a:bodyPr anchor="t">
            <a:normAutofit/>
          </a:bodyPr>
          <a:lstStyle>
            <a:lvl1pPr algn="l">
              <a:defRPr sz="292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6ED73A-3DB2-422B-9CA9-CF6A1F3A815E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70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end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71E-C556-437D-89D2-3C5571736C96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26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4FA1-2EE7-4CE8-B327-5939691C84DB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335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1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83" r="12436"/>
          <a:stretch/>
        </p:blipFill>
        <p:spPr>
          <a:xfrm>
            <a:off x="198000" y="236332"/>
            <a:ext cx="8748000" cy="6385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7131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198000" y="243000"/>
            <a:ext cx="8748000" cy="63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231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086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3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198000" y="243000"/>
            <a:ext cx="8748000" cy="63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220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4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198000" y="243000"/>
            <a:ext cx="8748000" cy="63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641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6" y="2059818"/>
            <a:ext cx="4362450" cy="4307418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5FF8-A9AB-4ECE-BD22-015C6EA7BCCA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16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7" y="2059818"/>
            <a:ext cx="3498056" cy="432193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3186-11D1-493F-B1DF-9D2A239EE9D6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608513" y="2097088"/>
            <a:ext cx="4337469" cy="428466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607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7" y="2059818"/>
            <a:ext cx="3498056" cy="4321932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67A8-1256-4B3D-985C-65275CEB08F4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608513" y="2097088"/>
            <a:ext cx="4337469" cy="4284662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09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7" y="2059818"/>
            <a:ext cx="3920068" cy="432193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EBDA-8880-4E4E-90F1-3CBF2CED0CD2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4608513" y="2060576"/>
            <a:ext cx="4337469" cy="43211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1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BBD9-EE2B-435B-8DA0-E585B756EBDC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09600" y="1633152"/>
            <a:ext cx="8343900" cy="344757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4"/>
          </p:nvPr>
        </p:nvSpPr>
        <p:spPr>
          <a:xfrm>
            <a:off x="602457" y="2059818"/>
            <a:ext cx="8227481" cy="4307418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1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BF28-3962-486A-AC88-995557FC034E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09600" y="1633152"/>
            <a:ext cx="8343900" cy="344757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4"/>
          </p:nvPr>
        </p:nvSpPr>
        <p:spPr>
          <a:xfrm>
            <a:off x="602457" y="2059818"/>
            <a:ext cx="3920068" cy="4321932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5"/>
          </p:nvPr>
        </p:nvSpPr>
        <p:spPr>
          <a:xfrm>
            <a:off x="4608513" y="2060576"/>
            <a:ext cx="4337469" cy="4321175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51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(2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28C520-761D-466F-978F-A4AC929A9275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2457" y="260569"/>
            <a:ext cx="90249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61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2457" y="756947"/>
            <a:ext cx="8318351" cy="88741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GB" dirty="0" err="1" smtClean="0"/>
              <a:t>Klicka</a:t>
            </a:r>
            <a:r>
              <a:rPr lang="en-GB" dirty="0" smtClean="0"/>
              <a:t> </a:t>
            </a:r>
            <a:r>
              <a:rPr lang="en-GB" dirty="0" err="1" smtClean="0"/>
              <a:t>här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ändra</a:t>
            </a:r>
            <a:r>
              <a:rPr lang="en-GB" dirty="0" smtClean="0"/>
              <a:t>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2457" y="2059818"/>
            <a:ext cx="8325643" cy="43074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 smtClean="0"/>
              <a:t>Klicka</a:t>
            </a:r>
            <a:r>
              <a:rPr lang="en-GB" dirty="0" smtClean="0"/>
              <a:t> </a:t>
            </a:r>
            <a:r>
              <a:rPr lang="en-GB" dirty="0" err="1" smtClean="0"/>
              <a:t>här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ändra</a:t>
            </a:r>
            <a:r>
              <a:rPr lang="en-GB" dirty="0" smtClean="0"/>
              <a:t> format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bakgrundstexten</a:t>
            </a:r>
            <a:endParaRPr lang="en-GB" dirty="0" smtClean="0"/>
          </a:p>
          <a:p>
            <a:pPr lvl="1"/>
            <a:r>
              <a:rPr lang="en-GB" dirty="0" err="1" smtClean="0"/>
              <a:t>Nivå</a:t>
            </a:r>
            <a:r>
              <a:rPr lang="en-GB" dirty="0" smtClean="0"/>
              <a:t> </a:t>
            </a:r>
            <a:r>
              <a:rPr lang="en-GB" dirty="0" err="1" smtClean="0"/>
              <a:t>två</a:t>
            </a:r>
            <a:endParaRPr lang="en-GB" dirty="0" smtClean="0"/>
          </a:p>
          <a:p>
            <a:pPr lvl="2"/>
            <a:r>
              <a:rPr lang="en-GB" dirty="0" err="1" smtClean="0"/>
              <a:t>Nivå</a:t>
            </a:r>
            <a:r>
              <a:rPr lang="en-GB" dirty="0" smtClean="0"/>
              <a:t> </a:t>
            </a:r>
            <a:r>
              <a:rPr lang="en-GB" dirty="0" err="1" smtClean="0"/>
              <a:t>tre</a:t>
            </a:r>
            <a:endParaRPr lang="en-GB" dirty="0" smtClean="0"/>
          </a:p>
          <a:p>
            <a:pPr lvl="3"/>
            <a:r>
              <a:rPr lang="en-GB" dirty="0" err="1" smtClean="0"/>
              <a:t>Nivå</a:t>
            </a:r>
            <a:r>
              <a:rPr lang="en-GB" dirty="0" smtClean="0"/>
              <a:t> </a:t>
            </a:r>
            <a:r>
              <a:rPr lang="en-GB" dirty="0" err="1" smtClean="0"/>
              <a:t>fyra</a:t>
            </a:r>
            <a:endParaRPr lang="en-GB" dirty="0" smtClean="0"/>
          </a:p>
          <a:p>
            <a:pPr lvl="4"/>
            <a:r>
              <a:rPr lang="en-GB" dirty="0" err="1" smtClean="0"/>
              <a:t>Nivå</a:t>
            </a:r>
            <a:r>
              <a:rPr lang="en-GB" dirty="0" smtClean="0"/>
              <a:t> fem</a:t>
            </a:r>
          </a:p>
          <a:p>
            <a:pPr lvl="5"/>
            <a:r>
              <a:rPr lang="en-GB" dirty="0" smtClean="0"/>
              <a:t>6</a:t>
            </a:r>
          </a:p>
          <a:p>
            <a:pPr lvl="6"/>
            <a:r>
              <a:rPr lang="en-GB" dirty="0" smtClean="0"/>
              <a:t>7</a:t>
            </a:r>
          </a:p>
          <a:p>
            <a:pPr lvl="7"/>
            <a:r>
              <a:rPr lang="en-GB" dirty="0" smtClean="0"/>
              <a:t>8</a:t>
            </a:r>
          </a:p>
          <a:p>
            <a:pPr lvl="8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70826" y="6562725"/>
            <a:ext cx="2057400" cy="1079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450">
                <a:solidFill>
                  <a:schemeClr val="tx1"/>
                </a:solidFill>
              </a:defRPr>
            </a:lvl1pPr>
          </a:lstStyle>
          <a:p>
            <a:fld id="{0389CD89-0243-462B-8542-D1CC1279D327}" type="datetime1">
              <a:rPr lang="sv-SE" smtClean="0"/>
              <a:pPr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07219" y="6400800"/>
            <a:ext cx="1443038" cy="2413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45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Gendiatur</a:t>
            </a:r>
            <a:r>
              <a:rPr lang="en-GB" dirty="0" smtClean="0"/>
              <a:t>, que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70826" y="6391276"/>
            <a:ext cx="2057400" cy="15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450"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722" y="258434"/>
            <a:ext cx="1221525" cy="370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020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0" r:id="rId2"/>
    <p:sldLayoutId id="2147483670" r:id="rId3"/>
    <p:sldLayoutId id="2147483671" r:id="rId4"/>
    <p:sldLayoutId id="2147483675" r:id="rId5"/>
    <p:sldLayoutId id="2147483672" r:id="rId6"/>
    <p:sldLayoutId id="2147483673" r:id="rId7"/>
    <p:sldLayoutId id="2147483674" r:id="rId8"/>
    <p:sldLayoutId id="2147483664" r:id="rId9"/>
    <p:sldLayoutId id="2147483681" r:id="rId10"/>
    <p:sldLayoutId id="2147483665" r:id="rId11"/>
    <p:sldLayoutId id="2147483649" r:id="rId12"/>
    <p:sldLayoutId id="2147483666" r:id="rId13"/>
    <p:sldLayoutId id="2147483682" r:id="rId14"/>
    <p:sldLayoutId id="2147483668" r:id="rId15"/>
    <p:sldLayoutId id="2147483654" r:id="rId16"/>
    <p:sldLayoutId id="2147483655" r:id="rId17"/>
    <p:sldLayoutId id="2147483676" r:id="rId18"/>
    <p:sldLayoutId id="2147483679" r:id="rId19"/>
    <p:sldLayoutId id="2147483684" r:id="rId20"/>
    <p:sldLayoutId id="2147483678" r:id="rId2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0" indent="-162000" algn="l" defTabSz="685800" rtl="0" eaLnBrk="1" latinLnBrk="0" hangingPunct="1">
        <a:lnSpc>
          <a:spcPct val="10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486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810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972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134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458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0" userDrawn="1">
          <p15:clr>
            <a:srgbClr val="F26B43"/>
          </p15:clr>
        </p15:guide>
        <p15:guide id="3" orient="horz" pos="1003" userDrawn="1">
          <p15:clr>
            <a:srgbClr val="F26B43"/>
          </p15:clr>
        </p15:guide>
        <p15:guide id="4" orient="horz" pos="1321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  <p15:guide id="7" orient="horz" pos="396" userDrawn="1">
          <p15:clr>
            <a:srgbClr val="F26B43"/>
          </p15:clr>
        </p15:guide>
        <p15:guide id="9" pos="5054" userDrawn="1">
          <p15:clr>
            <a:srgbClr val="F26B43"/>
          </p15:clr>
        </p15:guide>
        <p15:guide id="10" orient="horz" pos="164" userDrawn="1">
          <p15:clr>
            <a:srgbClr val="F26B43"/>
          </p15:clr>
        </p15:guide>
        <p15:guide id="11" orient="horz" pos="4156" userDrawn="1">
          <p15:clr>
            <a:srgbClr val="F26B43"/>
          </p15:clr>
        </p15:guide>
        <p15:guide id="12" pos="5624" userDrawn="1">
          <p15:clr>
            <a:srgbClr val="F26B43"/>
          </p15:clr>
        </p15:guide>
        <p15:guide id="13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7293857" cy="2387600"/>
          </a:xfrm>
        </p:spPr>
        <p:txBody>
          <a:bodyPr/>
          <a:lstStyle/>
          <a:p>
            <a:r>
              <a:rPr lang="sv-SE" dirty="0" err="1" smtClean="0"/>
              <a:t>JOrdfalls</a:t>
            </a:r>
            <a:r>
              <a:rPr lang="sv-SE" dirty="0" smtClean="0"/>
              <a:t> samfällighet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1800" dirty="0" smtClean="0"/>
              <a:t>Tillstånd och vattenskydd</a:t>
            </a:r>
            <a:endParaRPr lang="sv-SE" sz="18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D36C-5960-48EB-A283-4AF38C7BA0A5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que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68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Tillstånd för uttag av grundvatten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165" y="1770258"/>
            <a:ext cx="8325643" cy="4307418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11 kap Miljöbalken, vattenverksamhet.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Tillstånd krävs </a:t>
            </a:r>
            <a:r>
              <a:rPr lang="sv-SE" u="sng" dirty="0" smtClean="0"/>
              <a:t>inte</a:t>
            </a:r>
            <a:r>
              <a:rPr lang="sv-SE" dirty="0" smtClean="0"/>
              <a:t> för en </a:t>
            </a:r>
            <a:r>
              <a:rPr lang="sv-SE" dirty="0" err="1" smtClean="0"/>
              <a:t>en</a:t>
            </a:r>
            <a:r>
              <a:rPr lang="sv-SE" dirty="0" smtClean="0"/>
              <a:t>- eller två </a:t>
            </a:r>
            <a:r>
              <a:rPr lang="sv-SE" dirty="0" err="1" smtClean="0"/>
              <a:t>familjsfastighet</a:t>
            </a:r>
            <a:r>
              <a:rPr lang="sv-SE" dirty="0" smtClean="0"/>
              <a:t> eller om uttaget är uppenbart skadefritt för allmänna eller enskilda intressen.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Inte enbart ett krav utan även ett sätt att skydda sin investering.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Tillståndsmyndighet: Mark- och miljödomstolen.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Gendiatur, que reiunt explabo.  Ut asinctiis de vollaccab isUnt et eos quatiandandi dellecu 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55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Vattenskyddsområde (VSO)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165" y="1770258"/>
            <a:ext cx="8325643" cy="4307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pPr marL="285750" indent="-285750"/>
            <a:r>
              <a:rPr lang="sv-SE" dirty="0"/>
              <a:t>Skydda vattenförekomster i ett långsiktigt perspektiv</a:t>
            </a:r>
          </a:p>
          <a:p>
            <a:pPr marL="285750" indent="-285750"/>
            <a:r>
              <a:rPr lang="sv-SE" dirty="0"/>
              <a:t>Skydd för tillfälliga och kontinuerliga </a:t>
            </a:r>
            <a:r>
              <a:rPr lang="sv-SE" dirty="0" smtClean="0"/>
              <a:t>föroreningar</a:t>
            </a:r>
          </a:p>
          <a:p>
            <a:pPr marL="285750" indent="-285750"/>
            <a:endParaRPr lang="sv-SE" dirty="0"/>
          </a:p>
          <a:p>
            <a:pPr marL="0" indent="0">
              <a:buNone/>
            </a:pPr>
            <a:r>
              <a:rPr lang="sv-SE" dirty="0" smtClean="0"/>
              <a:t>Genom </a:t>
            </a:r>
            <a:r>
              <a:rPr lang="sv-SE" dirty="0"/>
              <a:t>att ett område förklaras som VSO så: </a:t>
            </a:r>
          </a:p>
          <a:p>
            <a:pPr marL="285750" indent="-285750"/>
            <a:r>
              <a:rPr lang="sv-SE" dirty="0"/>
              <a:t>Tydliggörs vattenförekomsten i olika fysiska planer</a:t>
            </a:r>
          </a:p>
          <a:p>
            <a:pPr marL="285750" indent="-285750"/>
            <a:r>
              <a:rPr lang="sv-SE" dirty="0"/>
              <a:t>Tydliggörs vad som gäller utifrån miljöbalken för verksamhetsutövare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Miljömålen </a:t>
            </a:r>
            <a:r>
              <a:rPr lang="sv-SE" dirty="0"/>
              <a:t>är mål</a:t>
            </a:r>
            <a:r>
              <a:rPr lang="sv-SE" dirty="0" smtClean="0"/>
              <a:t>. Grundvatten av god kvalitet m fl.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Förordningen (2004:660) om förvaltningen av kvaliteten på </a:t>
            </a:r>
            <a:br>
              <a:rPr lang="sv-SE" dirty="0"/>
            </a:br>
            <a:r>
              <a:rPr lang="sv-SE" dirty="0"/>
              <a:t>vattenmiljön (EUs ramdirektiv för vatten) är ett tvång, 2015.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7 </a:t>
            </a:r>
            <a:r>
              <a:rPr lang="sv-SE" dirty="0"/>
              <a:t>kap. 21§ MB: </a:t>
            </a:r>
            <a:r>
              <a:rPr lang="sv-SE" dirty="0" err="1"/>
              <a:t>Lst</a:t>
            </a:r>
            <a:r>
              <a:rPr lang="sv-SE" dirty="0"/>
              <a:t> eller kommun får inrätta </a:t>
            </a:r>
            <a:r>
              <a:rPr lang="sv-SE" dirty="0" smtClean="0"/>
              <a:t>VSO. </a:t>
            </a:r>
            <a:br>
              <a:rPr lang="sv-SE" dirty="0" smtClean="0"/>
            </a:br>
            <a:r>
              <a:rPr lang="sv-SE" dirty="0" smtClean="0"/>
              <a:t>	Allmänna och större enskilda (50 </a:t>
            </a:r>
            <a:r>
              <a:rPr lang="sv-SE" dirty="0" err="1" smtClean="0"/>
              <a:t>pe</a:t>
            </a:r>
            <a:r>
              <a:rPr lang="sv-SE" dirty="0" smtClean="0"/>
              <a:t>, 10 m</a:t>
            </a:r>
            <a:r>
              <a:rPr lang="sv-SE" baseline="30000" dirty="0" smtClean="0"/>
              <a:t>3</a:t>
            </a:r>
            <a:r>
              <a:rPr lang="sv-SE" dirty="0" smtClean="0"/>
              <a:t>/d).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7 kap 22§ MB: om att meddela föreskrifter.</a:t>
            </a:r>
            <a:br>
              <a:rPr lang="sv-SE" dirty="0"/>
            </a:br>
            <a:r>
              <a:rPr lang="sv-SE" dirty="0"/>
              <a:t>7 kap. 25§ MB: hur långt en inskränkning får gå….</a:t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pPr marL="0" indent="0">
              <a:buNone/>
            </a:pPr>
            <a:r>
              <a:rPr lang="sv-SE" dirty="0" smtClean="0"/>
              <a:t>Tillståndsmyndighet: Länsstyrelsen eller kommunens miljönämnd.</a:t>
            </a:r>
          </a:p>
          <a:p>
            <a:pPr marL="0" indent="0">
              <a:buNone/>
            </a:pPr>
            <a:r>
              <a:rPr lang="sv-SE" u="sng" dirty="0" smtClean="0"/>
              <a:t/>
            </a:r>
            <a:br>
              <a:rPr lang="sv-SE" u="sng" dirty="0" smtClean="0"/>
            </a:br>
            <a:r>
              <a:rPr lang="sv-SE" u="sng" dirty="0" smtClean="0"/>
              <a:t>Tillstånd och VSO är två olika ärenden.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que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/>
          <a:srcRect l="4254" r="7613"/>
          <a:stretch/>
        </p:blipFill>
        <p:spPr>
          <a:xfrm>
            <a:off x="6141764" y="2603913"/>
            <a:ext cx="2603784" cy="359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60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Tillståndsprövning enligt miljöbalken</a:t>
            </a:r>
            <a:endParaRPr lang="sv-SE" altLang="sv-SE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4213" y="1916113"/>
            <a:ext cx="748823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SzPct val="80000"/>
              <a:buFont typeface="Wingdings" panose="05000000000000000000" pitchFamily="2" charset="2"/>
              <a:buNone/>
            </a:pPr>
            <a:endParaRPr lang="sv-SE" altLang="sv-SE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916113"/>
            <a:ext cx="748823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Tillståndsprocessen – en överblick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SzPct val="80000"/>
              <a:buFont typeface="Wingdings" panose="05000000000000000000" pitchFamily="2" charset="2"/>
              <a:buNone/>
            </a:pPr>
            <a:endParaRPr lang="sv-SE" altLang="sv-SE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5" name="Bildobjekt 7" descr="flödesscehma¨'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8845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7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Tillståndsprövning enligt miljöbalken</a:t>
            </a:r>
            <a:endParaRPr lang="sv-SE" altLang="sv-SE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684213" y="1916113"/>
            <a:ext cx="748823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SzPct val="80000"/>
              <a:buFont typeface="Wingdings" panose="05000000000000000000" pitchFamily="2" charset="2"/>
              <a:buNone/>
            </a:pPr>
            <a:endParaRPr lang="sv-SE" altLang="sv-SE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684213" y="1916113"/>
            <a:ext cx="748823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SzPct val="80000"/>
              <a:buFont typeface="Wingdings" panose="05000000000000000000" pitchFamily="2" charset="2"/>
              <a:buNone/>
            </a:pPr>
            <a:endParaRPr lang="sv-SE" altLang="sv-SE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836613" y="1347788"/>
            <a:ext cx="748823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sv-SE" altLang="sv-SE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sv-SE" altLang="sv-SE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sv-SE" altLang="sv-SE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SzPct val="80000"/>
              <a:buFont typeface="Wingdings" panose="05000000000000000000" pitchFamily="2" charset="2"/>
              <a:buNone/>
            </a:pPr>
            <a:endParaRPr lang="sv-SE" altLang="sv-SE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36613" y="1916113"/>
            <a:ext cx="748823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Handläggning efter att ansökan är ingiven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Handläggningsgång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Ansökan inlämnas till mark- och miljödomstolen (Vänersborg)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Prövningsavgiften fastställs och betalas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Ev. kompletteringsrunda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Ansökan kungörs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Myndigheter och enskilda får yttra sig över ansökan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Sökanden bemöter yttrandena (påminnelseskrift)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Huvudförhandling med syn på plats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Dom (tillstånd)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----------------------------------------------------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Eventuellt överklagande (förutsätter PT)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Dom i överinstansen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Eventuellt ytterligare överklagande (förutsätter PT)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altLang="sv-S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v-SE" alt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Dom i sista instans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SzPct val="80000"/>
              <a:buFont typeface="Wingdings" panose="05000000000000000000" pitchFamily="2" charset="2"/>
              <a:buNone/>
            </a:pPr>
            <a:endParaRPr lang="sv-SE" altLang="sv-S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51" name="Rak pil 12"/>
          <p:cNvCxnSpPr>
            <a:cxnSpLocks noChangeShapeType="1"/>
          </p:cNvCxnSpPr>
          <p:nvPr/>
        </p:nvCxnSpPr>
        <p:spPr bwMode="auto">
          <a:xfrm rot="5400000">
            <a:off x="-808037" y="4286250"/>
            <a:ext cx="3287712" cy="15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152" name="Picture 9" descr="C:\Documents and Settings\Rickard.KONTOR\Lokala inställningar\Temporary Internet Files\Content.IE5\OLMFGDMN\MC900413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5299075"/>
            <a:ext cx="96996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Bildobjekt 8" descr="mm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1417638"/>
            <a:ext cx="286861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87385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VSO ärendegång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Tekniskt underlag. Mycket av tillståndsansökan kan användas.</a:t>
            </a:r>
          </a:p>
          <a:p>
            <a:r>
              <a:rPr lang="sv-SE" dirty="0" smtClean="0"/>
              <a:t>Ofta bra med tidigt samråd med LSt för att inhämta synpunkter.</a:t>
            </a:r>
          </a:p>
          <a:p>
            <a:r>
              <a:rPr lang="sv-SE" dirty="0" smtClean="0"/>
              <a:t>Samråd med särskilt berörda. </a:t>
            </a:r>
          </a:p>
          <a:p>
            <a:r>
              <a:rPr lang="sv-SE" dirty="0" smtClean="0"/>
              <a:t>Tekniskt underlag färdigställs och lämnas till tillståndsmyndigheten.</a:t>
            </a:r>
          </a:p>
          <a:p>
            <a:r>
              <a:rPr lang="sv-SE" dirty="0" smtClean="0"/>
              <a:t>Yttranden inhämtas.</a:t>
            </a:r>
          </a:p>
          <a:p>
            <a:r>
              <a:rPr lang="sv-SE" dirty="0" smtClean="0"/>
              <a:t>Eventuell komplettering.</a:t>
            </a:r>
          </a:p>
          <a:p>
            <a:r>
              <a:rPr lang="sv-SE" dirty="0" smtClean="0"/>
              <a:t>Fastställande.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Gendiatur, que reiunt explabo.  Ut asinctiis de vollaccab isUnt et eos quatiandandi dellecu 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13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Underlag tillståndsansökan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Teknisk beskrivning (TB) och miljökonsekvensbeskrivning (MKB)</a:t>
            </a:r>
          </a:p>
          <a:p>
            <a:r>
              <a:rPr lang="sv-SE" dirty="0" smtClean="0"/>
              <a:t>Vid uttag av grundvatten skapas en avsänkningstratt. </a:t>
            </a:r>
            <a:br>
              <a:rPr lang="sv-SE" dirty="0" smtClean="0"/>
            </a:br>
            <a:r>
              <a:rPr lang="sv-SE" dirty="0" smtClean="0"/>
              <a:t>Kan påverka omgivningen genom att vattentillgången minskar i brunnar, sättningar kan utbildas i lera och </a:t>
            </a:r>
            <a:r>
              <a:rPr lang="sv-SE" dirty="0" err="1" smtClean="0"/>
              <a:t>utläckage</a:t>
            </a:r>
            <a:r>
              <a:rPr lang="sv-SE" dirty="0" smtClean="0"/>
              <a:t> av </a:t>
            </a:r>
            <a:r>
              <a:rPr lang="sv-SE" dirty="0" err="1" smtClean="0"/>
              <a:t>gv</a:t>
            </a:r>
            <a:r>
              <a:rPr lang="sv-SE" dirty="0" smtClean="0"/>
              <a:t> kan minska.</a:t>
            </a:r>
          </a:p>
          <a:p>
            <a:r>
              <a:rPr lang="sv-SE" dirty="0" smtClean="0"/>
              <a:t>Avgränsa en sakägarkrets. Görs genom någon form av hydraulisk test (t ex provpumpning).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Gendiatur, que reiunt explabo.  Ut asinctiis de vollaccab isUnt et eos quatiandandi dellecu 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32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Underlag VSO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Fastställa utbredningen av olika skyddszoner.</a:t>
            </a:r>
          </a:p>
          <a:p>
            <a:r>
              <a:rPr lang="sv-SE" dirty="0" smtClean="0"/>
              <a:t>Primär skyddszon, </a:t>
            </a:r>
            <a:r>
              <a:rPr lang="sv-SE" dirty="0" err="1" smtClean="0"/>
              <a:t>rinntid</a:t>
            </a:r>
            <a:r>
              <a:rPr lang="sv-SE" dirty="0" smtClean="0"/>
              <a:t> 100 dygn.</a:t>
            </a:r>
          </a:p>
          <a:p>
            <a:r>
              <a:rPr lang="sv-SE" dirty="0" smtClean="0"/>
              <a:t>Sekundär skyddszon, </a:t>
            </a:r>
            <a:r>
              <a:rPr lang="sv-SE" dirty="0" err="1" smtClean="0"/>
              <a:t>rinntid</a:t>
            </a:r>
            <a:r>
              <a:rPr lang="sv-SE" dirty="0" smtClean="0"/>
              <a:t> 1 år.</a:t>
            </a:r>
          </a:p>
          <a:p>
            <a:r>
              <a:rPr lang="sv-SE" dirty="0" smtClean="0"/>
              <a:t>Tertiär skyddszon.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Utbredningen bedöms utifrån geologi, </a:t>
            </a:r>
            <a:r>
              <a:rPr lang="sv-SE" dirty="0" err="1" smtClean="0"/>
              <a:t>rinntider</a:t>
            </a:r>
            <a:r>
              <a:rPr lang="sv-SE" dirty="0" smtClean="0"/>
              <a:t> som räknas fram och erforderligt nybildningsområde.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Olika skyddsföreskrifter i olika zoner.</a:t>
            </a:r>
          </a:p>
          <a:p>
            <a:pPr marL="0" indent="0">
              <a:buNone/>
            </a:pPr>
            <a:r>
              <a:rPr lang="sv-SE" dirty="0" smtClean="0"/>
              <a:t>Föreskrifternas utformning varierar och är det som diskuteras mest.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2016-09-26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Gendiatur, que reiunt explabo.  Ut asinctiis de vollaccab isUnt et eos quatiandandi dellecu 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81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2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weco">
      <a:dk1>
        <a:srgbClr val="3F3F42"/>
      </a:dk1>
      <a:lt1>
        <a:srgbClr val="FFFFFF"/>
      </a:lt1>
      <a:dk2>
        <a:srgbClr val="3F3F42"/>
      </a:dk2>
      <a:lt2>
        <a:srgbClr val="E2E0DA"/>
      </a:lt2>
      <a:accent1>
        <a:srgbClr val="A48730"/>
      </a:accent1>
      <a:accent2>
        <a:srgbClr val="8593AF"/>
      </a:accent2>
      <a:accent3>
        <a:srgbClr val="B484A2"/>
      </a:accent3>
      <a:accent4>
        <a:srgbClr val="3F3F42"/>
      </a:accent4>
      <a:accent5>
        <a:srgbClr val="DEC55B"/>
      </a:accent5>
      <a:accent6>
        <a:srgbClr val="A4A4A6"/>
      </a:accent6>
      <a:hlink>
        <a:srgbClr val="A4A4A6"/>
      </a:hlink>
      <a:folHlink>
        <a:srgbClr val="F2B1D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Muted1">
      <a:srgbClr val="A48730"/>
    </a:custClr>
    <a:custClr name="Muted2">
      <a:srgbClr val="8593AF"/>
    </a:custClr>
    <a:custClr name="Muted3">
      <a:srgbClr val="B484A2"/>
    </a:custClr>
    <a:custClr name="Bright1">
      <a:srgbClr val="DEC55B"/>
    </a:custClr>
    <a:custClr name="Bright2">
      <a:srgbClr val="C0D4FD"/>
    </a:custClr>
    <a:custClr name="Bright3">
      <a:srgbClr val="F2B1DC"/>
    </a:custClr>
    <a:custClr name="Grey1">
      <a:srgbClr val="E2E0DA"/>
    </a:custClr>
    <a:custClr name="Grey2">
      <a:srgbClr val="A4A4A6"/>
    </a:custClr>
    <a:custClr name="Grey3">
      <a:srgbClr val="3F3F42"/>
    </a:custClr>
  </a:custClrLst>
  <a:extLst>
    <a:ext uri="{05A4C25C-085E-4340-85A3-A5531E510DB2}">
      <thm15:themeFamily xmlns:thm15="http://schemas.microsoft.com/office/thememl/2012/main" name="Mallförslag 4_3 Arial #3" id="{6CB1ED3E-1C06-4D96-BFC0-B69D863F33C0}" vid="{4697013C-3FD4-4F43-A30E-F759B023E2CF}"/>
    </a:ext>
  </a:extLst>
</a:theme>
</file>

<file path=ppt/theme/theme2.xml><?xml version="1.0" encoding="utf-8"?>
<a:theme xmlns:a="http://schemas.openxmlformats.org/drawingml/2006/main" name="Office-tema">
  <a:themeElements>
    <a:clrScheme name="Sweco">
      <a:dk1>
        <a:srgbClr val="3F3F42"/>
      </a:dk1>
      <a:lt1>
        <a:srgbClr val="FFFFFF"/>
      </a:lt1>
      <a:dk2>
        <a:srgbClr val="3F3F42"/>
      </a:dk2>
      <a:lt2>
        <a:srgbClr val="E2E0DA"/>
      </a:lt2>
      <a:accent1>
        <a:srgbClr val="A48730"/>
      </a:accent1>
      <a:accent2>
        <a:srgbClr val="8593AF"/>
      </a:accent2>
      <a:accent3>
        <a:srgbClr val="B484A2"/>
      </a:accent3>
      <a:accent4>
        <a:srgbClr val="3F3F42"/>
      </a:accent4>
      <a:accent5>
        <a:srgbClr val="DEC55B"/>
      </a:accent5>
      <a:accent6>
        <a:srgbClr val="A4A4A6"/>
      </a:accent6>
      <a:hlink>
        <a:srgbClr val="A4A4A6"/>
      </a:hlink>
      <a:folHlink>
        <a:srgbClr val="F2B1D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weco">
      <a:dk1>
        <a:srgbClr val="3F3F42"/>
      </a:dk1>
      <a:lt1>
        <a:srgbClr val="FFFFFF"/>
      </a:lt1>
      <a:dk2>
        <a:srgbClr val="3F3F42"/>
      </a:dk2>
      <a:lt2>
        <a:srgbClr val="E2E0DA"/>
      </a:lt2>
      <a:accent1>
        <a:srgbClr val="A48730"/>
      </a:accent1>
      <a:accent2>
        <a:srgbClr val="8593AF"/>
      </a:accent2>
      <a:accent3>
        <a:srgbClr val="B484A2"/>
      </a:accent3>
      <a:accent4>
        <a:srgbClr val="3F3F42"/>
      </a:accent4>
      <a:accent5>
        <a:srgbClr val="DEC55B"/>
      </a:accent5>
      <a:accent6>
        <a:srgbClr val="A4A4A6"/>
      </a:accent6>
      <a:hlink>
        <a:srgbClr val="A4A4A6"/>
      </a:hlink>
      <a:folHlink>
        <a:srgbClr val="F2B1D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348</Words>
  <Application>Microsoft Office PowerPoint</Application>
  <PresentationFormat>Bildspel på skärmen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Sweco Sans</vt:lpstr>
      <vt:lpstr>Times New Roman</vt:lpstr>
      <vt:lpstr>Wingdings</vt:lpstr>
      <vt:lpstr>Office-tema</vt:lpstr>
      <vt:lpstr>JOrdfalls samfällighet  Tillstånd och vattenskydd</vt:lpstr>
      <vt:lpstr>Tillstånd för uttag av grundvatten</vt:lpstr>
      <vt:lpstr>Vattenskyddsområde (VSO)</vt:lpstr>
      <vt:lpstr>Tillståndsprövning enligt miljöbalken</vt:lpstr>
      <vt:lpstr>Tillståndsprövning enligt miljöbalken</vt:lpstr>
      <vt:lpstr>VSO ärendegång</vt:lpstr>
      <vt:lpstr>Underlag tillståndsansökan</vt:lpstr>
      <vt:lpstr>Underlag VSO</vt:lpstr>
      <vt:lpstr>PowerPoint-presentation</vt:lpstr>
    </vt:vector>
  </TitlesOfParts>
  <Company>Sweco Environment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</dc:title>
  <dc:creator>Hans Björkman</dc:creator>
  <cp:lastModifiedBy>Kent Dejve</cp:lastModifiedBy>
  <cp:revision>36</cp:revision>
  <dcterms:created xsi:type="dcterms:W3CDTF">2015-11-23T14:36:16Z</dcterms:created>
  <dcterms:modified xsi:type="dcterms:W3CDTF">2016-09-26T21:33:00Z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eco_Language">
    <vt:lpwstr>SV</vt:lpwstr>
  </property>
  <property fmtid="{D5CDD505-2E9C-101B-9397-08002B2CF9AE}" pid="3" name="Sweco_CompanyNo">
    <vt:lpwstr>130</vt:lpwstr>
  </property>
  <property fmtid="{D5CDD505-2E9C-101B-9397-08002B2CF9AE}" pid="4" name="Sweco_TemplateFileName">
    <vt:lpwstr>\Global\oh06e.pptx</vt:lpwstr>
  </property>
</Properties>
</file>